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
  </p:notesMasterIdLst>
  <p:sldIdLst>
    <p:sldId id="256" r:id="rId2"/>
    <p:sldId id="257" r:id="rId3"/>
    <p:sldId id="258" r:id="rId4"/>
  </p:sldIdLst>
  <p:sldSz cx="9906000" cy="6858000" type="A4"/>
  <p:notesSz cx="6858000" cy="9144000"/>
  <p:embeddedFontLst>
    <p:embeddedFont>
      <p:font typeface="Calibri" panose="020F0502020204030204" pitchFamily="34" charset="0"/>
      <p:regular r:id="rId6"/>
      <p:bold r:id="rId7"/>
      <p:italic r:id="rId8"/>
      <p:boldItalic r:id="rId9"/>
    </p:embeddedFont>
    <p:embeddedFont>
      <p:font typeface="Roboto" panose="020B060402020202020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guide id="3" orient="horz" pos="749">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jUWL2lkgRM6m7sJrtBqq4A4+CVW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63B013A-9F5C-4CF9-841D-E627AD770124}">
  <a:tblStyle styleId="{363B013A-9F5C-4CF9-841D-E627AD770124}"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972" y="114"/>
      </p:cViewPr>
      <p:guideLst>
        <p:guide orient="horz" pos="2160"/>
        <p:guide pos="3120"/>
        <p:guide orient="horz" pos="7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font" Target="fonts/font7.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notesMaster" Target="notesMasters/notesMaster1.xml"/><Relationship Id="rId15" Type="http://schemas.openxmlformats.org/officeDocument/2006/relationships/presProps" Target="presProps.xml"/><Relationship Id="rId10"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font" Target="fonts/font4.fntdata"/><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27c8238bdfc_0_0: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5" name="Google Shape;125;g27c8238bdf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3" name="Google Shape;133;p1: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2584b905c7d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9" name="Google Shape;139;g2584b905c7d_0_1: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4"/>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17" name="Google Shape;17;p4"/>
          <p:cNvPicPr preferRelativeResize="0"/>
          <p:nvPr/>
        </p:nvPicPr>
        <p:blipFill rotWithShape="1">
          <a:blip r:embed="rId2">
            <a:alphaModFix/>
          </a:blip>
          <a:srcRect/>
          <a:stretch/>
        </p:blipFill>
        <p:spPr>
          <a:xfrm>
            <a:off x="0" y="0"/>
            <a:ext cx="9906000" cy="6858000"/>
          </a:xfrm>
          <a:prstGeom prst="rect">
            <a:avLst/>
          </a:prstGeom>
          <a:noFill/>
          <a:ln>
            <a:noFill/>
          </a:ln>
        </p:spPr>
      </p:pic>
      <p:pic>
        <p:nvPicPr>
          <p:cNvPr id="18" name="Google Shape;18;p4" descr="A picture containing emblem, symbol, logo, trademark&#10;&#10;Description automatically generated"/>
          <p:cNvPicPr preferRelativeResize="0"/>
          <p:nvPr/>
        </p:nvPicPr>
        <p:blipFill rotWithShape="1">
          <a:blip r:embed="rId3">
            <a:alphaModFix/>
          </a:blip>
          <a:srcRect/>
          <a:stretch/>
        </p:blipFill>
        <p:spPr>
          <a:xfrm>
            <a:off x="8526989" y="114300"/>
            <a:ext cx="1223337" cy="1163918"/>
          </a:xfrm>
          <a:prstGeom prst="rect">
            <a:avLst/>
          </a:prstGeom>
          <a:noFill/>
          <a:ln>
            <a:noFill/>
          </a:ln>
        </p:spPr>
      </p:pic>
      <p:pic>
        <p:nvPicPr>
          <p:cNvPr id="19" name="Google Shape;19;p4" descr="A picture containing text, font, graphics, logo&#10;&#10;Description automatically generated"/>
          <p:cNvPicPr preferRelativeResize="0"/>
          <p:nvPr/>
        </p:nvPicPr>
        <p:blipFill rotWithShape="1">
          <a:blip r:embed="rId4">
            <a:alphaModFix/>
          </a:blip>
          <a:srcRect/>
          <a:stretch/>
        </p:blipFill>
        <p:spPr>
          <a:xfrm>
            <a:off x="8827837" y="6251588"/>
            <a:ext cx="670426" cy="574651"/>
          </a:xfrm>
          <a:prstGeom prst="rect">
            <a:avLst/>
          </a:prstGeom>
          <a:noFill/>
          <a:ln>
            <a:noFill/>
          </a:ln>
        </p:spPr>
      </p:pic>
      <p:pic>
        <p:nvPicPr>
          <p:cNvPr id="20" name="Google Shape;20;p4" descr="A picture containing circle, screenshot, symbol, logo&#10;&#10;Description automatically generated"/>
          <p:cNvPicPr preferRelativeResize="0"/>
          <p:nvPr/>
        </p:nvPicPr>
        <p:blipFill rotWithShape="1">
          <a:blip r:embed="rId5">
            <a:alphaModFix/>
          </a:blip>
          <a:srcRect/>
          <a:stretch/>
        </p:blipFill>
        <p:spPr>
          <a:xfrm>
            <a:off x="2520230" y="1062938"/>
            <a:ext cx="4851400" cy="4864100"/>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6"/>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4" name="Google Shape;24;p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27" name="Google Shape;27;p6"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28" name="Google Shape;28;p6"/>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29" name="Google Shape;29;p6"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30" name="Google Shape;30;p6"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31" name="Google Shape;31;p6"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7"/>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7"/>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39" name="Google Shape;39;p7"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40" name="Google Shape;40;p7"/>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41" name="Google Shape;41;p7"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42" name="Google Shape;42;p7"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43" name="Google Shape;43;p7"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8"/>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8"/>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8"/>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8"/>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8"/>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53" name="Google Shape;53;p8"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54" name="Google Shape;54;p8"/>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55" name="Google Shape;55;p8"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56" name="Google Shape;56;p8"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57" name="Google Shape;57;p8"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63" name="Google Shape;63;p9"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64" name="Google Shape;64;p9"/>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65" name="Google Shape;65;p9"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66" name="Google Shape;66;p9"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67" name="Google Shape;67;p9"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1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72" name="Google Shape;72;p10"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73" name="Google Shape;73;p10"/>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74" name="Google Shape;74;p10"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75" name="Google Shape;75;p10"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76" name="Google Shape;76;p10"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7"/>
        <p:cNvGrpSpPr/>
        <p:nvPr/>
      </p:nvGrpSpPr>
      <p:grpSpPr>
        <a:xfrm>
          <a:off x="0" y="0"/>
          <a:ext cx="0" cy="0"/>
          <a:chOff x="0" y="0"/>
          <a:chExt cx="0" cy="0"/>
        </a:xfrm>
      </p:grpSpPr>
      <p:sp>
        <p:nvSpPr>
          <p:cNvPr id="78" name="Google Shape;78;p11"/>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1"/>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80" name="Google Shape;80;p11"/>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1" name="Google Shape;81;p1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84" name="Google Shape;84;p11"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85" name="Google Shape;85;p11"/>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86" name="Google Shape;86;p11"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87" name="Google Shape;87;p11"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88" name="Google Shape;88;p11"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9"/>
        <p:cNvGrpSpPr/>
        <p:nvPr/>
      </p:nvGrpSpPr>
      <p:grpSpPr>
        <a:xfrm>
          <a:off x="0" y="0"/>
          <a:ext cx="0" cy="0"/>
          <a:chOff x="0" y="0"/>
          <a:chExt cx="0" cy="0"/>
        </a:xfrm>
      </p:grpSpPr>
      <p:sp>
        <p:nvSpPr>
          <p:cNvPr id="90" name="Google Shape;90;p12"/>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12"/>
          <p:cNvSpPr>
            <a:spLocks noGrp="1"/>
          </p:cNvSpPr>
          <p:nvPr>
            <p:ph type="pic" idx="2"/>
          </p:nvPr>
        </p:nvSpPr>
        <p:spPr>
          <a:xfrm>
            <a:off x="4211340" y="987427"/>
            <a:ext cx="5014913" cy="4873625"/>
          </a:xfrm>
          <a:prstGeom prst="rect">
            <a:avLst/>
          </a:prstGeom>
          <a:noFill/>
          <a:ln>
            <a:noFill/>
          </a:ln>
        </p:spPr>
      </p:sp>
      <p:sp>
        <p:nvSpPr>
          <p:cNvPr id="92" name="Google Shape;92;p12"/>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3" name="Google Shape;93;p1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1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1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96" name="Google Shape;96;p12"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97" name="Google Shape;97;p12"/>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98" name="Google Shape;98;p12"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99" name="Google Shape;99;p12"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100" name="Google Shape;100;p12"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01"/>
        <p:cNvGrpSpPr/>
        <p:nvPr/>
      </p:nvGrpSpPr>
      <p:grpSpPr>
        <a:xfrm>
          <a:off x="0" y="0"/>
          <a:ext cx="0" cy="0"/>
          <a:chOff x="0" y="0"/>
          <a:chExt cx="0" cy="0"/>
        </a:xfrm>
      </p:grpSpPr>
      <p:sp>
        <p:nvSpPr>
          <p:cNvPr id="102" name="Google Shape;102;p1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13"/>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4" name="Google Shape;104;p1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1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1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107" name="Google Shape;107;p13"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108" name="Google Shape;108;p13"/>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109" name="Google Shape;109;p13"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110" name="Google Shape;110;p13"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111" name="Google Shape;111;p13"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12"/>
        <p:cNvGrpSpPr/>
        <p:nvPr/>
      </p:nvGrpSpPr>
      <p:grpSpPr>
        <a:xfrm>
          <a:off x="0" y="0"/>
          <a:ext cx="0" cy="0"/>
          <a:chOff x="0" y="0"/>
          <a:chExt cx="0" cy="0"/>
        </a:xfrm>
      </p:grpSpPr>
      <p:sp>
        <p:nvSpPr>
          <p:cNvPr id="113" name="Google Shape;113;p14"/>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14"/>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1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1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1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pic>
        <p:nvPicPr>
          <p:cNvPr id="118" name="Google Shape;118;p14" descr="A picture containing emblem, symbol, logo, trademark&#10;&#10;Description automatically generated"/>
          <p:cNvPicPr preferRelativeResize="0"/>
          <p:nvPr/>
        </p:nvPicPr>
        <p:blipFill rotWithShape="1">
          <a:blip r:embed="rId2">
            <a:alphaModFix/>
          </a:blip>
          <a:srcRect/>
          <a:stretch/>
        </p:blipFill>
        <p:spPr>
          <a:xfrm>
            <a:off x="8526989" y="114300"/>
            <a:ext cx="1223337" cy="1163918"/>
          </a:xfrm>
          <a:prstGeom prst="rect">
            <a:avLst/>
          </a:prstGeom>
          <a:noFill/>
          <a:ln>
            <a:noFill/>
          </a:ln>
        </p:spPr>
      </p:pic>
      <p:pic>
        <p:nvPicPr>
          <p:cNvPr id="119" name="Google Shape;119;p14"/>
          <p:cNvPicPr preferRelativeResize="0"/>
          <p:nvPr/>
        </p:nvPicPr>
        <p:blipFill rotWithShape="1">
          <a:blip r:embed="rId3">
            <a:alphaModFix/>
          </a:blip>
          <a:srcRect/>
          <a:stretch/>
        </p:blipFill>
        <p:spPr>
          <a:xfrm>
            <a:off x="0" y="0"/>
            <a:ext cx="9906000" cy="6858000"/>
          </a:xfrm>
          <a:prstGeom prst="rect">
            <a:avLst/>
          </a:prstGeom>
          <a:noFill/>
          <a:ln>
            <a:noFill/>
          </a:ln>
        </p:spPr>
      </p:pic>
      <p:pic>
        <p:nvPicPr>
          <p:cNvPr id="120" name="Google Shape;120;p14" descr="A picture containing emblem, symbol, logo, trademark&#10;&#10;Description automatically generated"/>
          <p:cNvPicPr preferRelativeResize="0"/>
          <p:nvPr/>
        </p:nvPicPr>
        <p:blipFill rotWithShape="1">
          <a:blip r:embed="rId2">
            <a:alphaModFix/>
          </a:blip>
          <a:srcRect/>
          <a:stretch/>
        </p:blipFill>
        <p:spPr>
          <a:xfrm>
            <a:off x="8679389" y="266700"/>
            <a:ext cx="1223337" cy="1163918"/>
          </a:xfrm>
          <a:prstGeom prst="rect">
            <a:avLst/>
          </a:prstGeom>
          <a:noFill/>
          <a:ln>
            <a:noFill/>
          </a:ln>
        </p:spPr>
      </p:pic>
      <p:pic>
        <p:nvPicPr>
          <p:cNvPr id="121" name="Google Shape;121;p14" descr="A picture containing text, font, graphics, logo&#10;&#10;Description automatically generated"/>
          <p:cNvPicPr preferRelativeResize="0"/>
          <p:nvPr/>
        </p:nvPicPr>
        <p:blipFill rotWithShape="1">
          <a:blip r:embed="rId4">
            <a:alphaModFix/>
          </a:blip>
          <a:srcRect/>
          <a:stretch/>
        </p:blipFill>
        <p:spPr>
          <a:xfrm>
            <a:off x="8889749" y="6251588"/>
            <a:ext cx="670426" cy="574651"/>
          </a:xfrm>
          <a:prstGeom prst="rect">
            <a:avLst/>
          </a:prstGeom>
          <a:noFill/>
          <a:ln>
            <a:noFill/>
          </a:ln>
        </p:spPr>
      </p:pic>
      <p:pic>
        <p:nvPicPr>
          <p:cNvPr id="122" name="Google Shape;122;p14" descr="https://lh5.googleusercontent.com/Rn6YYwXIxavIfGfJ09STjQLDCWVOGY5RFEib50Qu-2BrwXz24voT1en285WSQ0-jxNhhE3VDTZ0_vrrmz2R40X6HzIY2OuQIc4jhEaBuKazpTvC3N5y6mK1gPheirfbk7vUSIlqYX2B0P0hbgNhvWw=s2048"/>
          <p:cNvPicPr preferRelativeResize="0"/>
          <p:nvPr/>
        </p:nvPicPr>
        <p:blipFill rotWithShape="1">
          <a:blip r:embed="rId5">
            <a:alphaModFix/>
          </a:blip>
          <a:srcRect/>
          <a:stretch/>
        </p:blipFill>
        <p:spPr>
          <a:xfrm>
            <a:off x="987994" y="6251588"/>
            <a:ext cx="7566543" cy="613569"/>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g27c8238bdfc_0_0"/>
          <p:cNvSpPr txBox="1">
            <a:spLocks noGrp="1"/>
          </p:cNvSpPr>
          <p:nvPr>
            <p:ph type="ctrTitle"/>
          </p:nvPr>
        </p:nvSpPr>
        <p:spPr>
          <a:xfrm>
            <a:off x="666750" y="1118618"/>
            <a:ext cx="8420100" cy="9285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6000"/>
              <a:buNone/>
            </a:pPr>
            <a:r>
              <a:rPr lang="en-US"/>
              <a:t>RBA PE Clubs</a:t>
            </a:r>
            <a:endParaRPr/>
          </a:p>
        </p:txBody>
      </p:sp>
      <p:sp>
        <p:nvSpPr>
          <p:cNvPr id="128" name="Google Shape;128;g27c8238bdfc_0_0"/>
          <p:cNvSpPr txBox="1">
            <a:spLocks noGrp="1"/>
          </p:cNvSpPr>
          <p:nvPr>
            <p:ph type="subTitle" idx="1"/>
          </p:nvPr>
        </p:nvSpPr>
        <p:spPr>
          <a:xfrm>
            <a:off x="1238250" y="1910400"/>
            <a:ext cx="7429500" cy="4161300"/>
          </a:xfrm>
          <a:prstGeom prst="rect">
            <a:avLst/>
          </a:prstGeom>
          <a:noFill/>
          <a:ln>
            <a:noFill/>
          </a:ln>
        </p:spPr>
        <p:txBody>
          <a:bodyPr spcFirstLastPara="1" wrap="square" lIns="91425" tIns="45700" rIns="91425" bIns="45700" anchor="t" anchorCtr="0">
            <a:noAutofit/>
          </a:bodyPr>
          <a:lstStyle/>
          <a:p>
            <a:pPr marL="0" lvl="0" indent="0" algn="ctr" rtl="0">
              <a:lnSpc>
                <a:spcPct val="70000"/>
              </a:lnSpc>
              <a:spcBef>
                <a:spcPts val="1000"/>
              </a:spcBef>
              <a:spcAft>
                <a:spcPts val="0"/>
              </a:spcAft>
              <a:buSzPts val="275"/>
              <a:buNone/>
            </a:pPr>
            <a:r>
              <a:rPr lang="en-US" sz="1700" b="1"/>
              <a:t> 2025/26</a:t>
            </a:r>
            <a:endParaRPr sz="1700" b="1"/>
          </a:p>
          <a:p>
            <a:pPr marL="0" lvl="0" indent="0" algn="ctr" rtl="0">
              <a:lnSpc>
                <a:spcPct val="70000"/>
              </a:lnSpc>
              <a:spcBef>
                <a:spcPts val="1000"/>
              </a:spcBef>
              <a:spcAft>
                <a:spcPts val="0"/>
              </a:spcAft>
              <a:buSzPts val="275"/>
              <a:buNone/>
            </a:pPr>
            <a:endParaRPr sz="1700" b="1"/>
          </a:p>
          <a:p>
            <a:pPr marL="0" lvl="0" indent="0" algn="ctr" rtl="0">
              <a:lnSpc>
                <a:spcPct val="70000"/>
              </a:lnSpc>
              <a:spcBef>
                <a:spcPts val="1000"/>
              </a:spcBef>
              <a:spcAft>
                <a:spcPts val="0"/>
              </a:spcAft>
              <a:buSzPts val="275"/>
              <a:buNone/>
            </a:pPr>
            <a:r>
              <a:rPr lang="en-US" sz="1400" b="1" u="sng"/>
              <a:t>Times</a:t>
            </a:r>
            <a:endParaRPr sz="1400" b="1" u="sng"/>
          </a:p>
          <a:p>
            <a:pPr marL="0" lvl="0" indent="0" algn="ctr" rtl="0">
              <a:lnSpc>
                <a:spcPct val="70000"/>
              </a:lnSpc>
              <a:spcBef>
                <a:spcPts val="1000"/>
              </a:spcBef>
              <a:spcAft>
                <a:spcPts val="0"/>
              </a:spcAft>
              <a:buSzPts val="275"/>
              <a:buNone/>
            </a:pPr>
            <a:endParaRPr sz="1400"/>
          </a:p>
          <a:p>
            <a:pPr marL="0" lvl="0" indent="0" algn="ctr" rtl="0">
              <a:lnSpc>
                <a:spcPct val="70000"/>
              </a:lnSpc>
              <a:spcBef>
                <a:spcPts val="1000"/>
              </a:spcBef>
              <a:spcAft>
                <a:spcPts val="0"/>
              </a:spcAft>
              <a:buSzPts val="275"/>
              <a:buNone/>
            </a:pPr>
            <a:r>
              <a:rPr lang="en-US" sz="1400" b="1"/>
              <a:t>Lunch clubs</a:t>
            </a:r>
            <a:r>
              <a:rPr lang="en-US" sz="1400"/>
              <a:t>- First half or second half of lunch (see time on the clubs TT). If it is a second half of lunch club, then you can go in for early lunch. Tell Mrs Smith when you get to the canteen which club you are going to and she will then let you in for early lunch. </a:t>
            </a:r>
            <a:endParaRPr sz="1400"/>
          </a:p>
          <a:p>
            <a:pPr marL="0" lvl="0" indent="0" algn="ctr" rtl="0">
              <a:lnSpc>
                <a:spcPct val="70000"/>
              </a:lnSpc>
              <a:spcBef>
                <a:spcPts val="1000"/>
              </a:spcBef>
              <a:spcAft>
                <a:spcPts val="0"/>
              </a:spcAft>
              <a:buSzPts val="275"/>
              <a:buNone/>
            </a:pPr>
            <a:r>
              <a:rPr lang="en-US" sz="1400" b="1"/>
              <a:t>After School Clubs</a:t>
            </a:r>
            <a:r>
              <a:rPr lang="en-US" sz="1400"/>
              <a:t>- Go to the Sports Hall straight after PM form time to get changed into your PE kit. Then you are registered by PE staff. Parents should pick you up from the PE foyer (they wait outside until we let them in) at 4:30pm. </a:t>
            </a:r>
            <a:endParaRPr sz="1400"/>
          </a:p>
          <a:p>
            <a:pPr marL="0" lvl="0" indent="0" algn="ctr" rtl="0">
              <a:lnSpc>
                <a:spcPct val="70000"/>
              </a:lnSpc>
              <a:spcBef>
                <a:spcPts val="1000"/>
              </a:spcBef>
              <a:spcAft>
                <a:spcPts val="0"/>
              </a:spcAft>
              <a:buSzPts val="275"/>
              <a:buNone/>
            </a:pPr>
            <a:r>
              <a:rPr lang="en-US" sz="1400" b="1"/>
              <a:t>Break time clubs</a:t>
            </a:r>
            <a:r>
              <a:rPr lang="en-US" sz="1400"/>
              <a:t>- 11-11:25am- Come straight to the PE foyer with your snack</a:t>
            </a:r>
            <a:endParaRPr sz="1400"/>
          </a:p>
          <a:p>
            <a:pPr marL="0" lvl="0" indent="0" algn="ctr" rtl="0">
              <a:lnSpc>
                <a:spcPct val="70000"/>
              </a:lnSpc>
              <a:spcBef>
                <a:spcPts val="1000"/>
              </a:spcBef>
              <a:spcAft>
                <a:spcPts val="0"/>
              </a:spcAft>
              <a:buSzPts val="275"/>
              <a:buNone/>
            </a:pPr>
            <a:r>
              <a:rPr lang="en-US" sz="1400" b="1" u="sng"/>
              <a:t>Kit</a:t>
            </a:r>
            <a:endParaRPr sz="1400" b="1"/>
          </a:p>
          <a:p>
            <a:pPr marL="0" lvl="0" indent="0" algn="ctr" rtl="0">
              <a:lnSpc>
                <a:spcPct val="70000"/>
              </a:lnSpc>
              <a:spcBef>
                <a:spcPts val="1000"/>
              </a:spcBef>
              <a:spcAft>
                <a:spcPts val="0"/>
              </a:spcAft>
              <a:buSzPts val="275"/>
              <a:buNone/>
            </a:pPr>
            <a:r>
              <a:rPr lang="en-US" sz="1400"/>
              <a:t> (You may already be in your PE kit if you have PE on the day of the club you are attending).</a:t>
            </a:r>
            <a:endParaRPr sz="1400"/>
          </a:p>
          <a:p>
            <a:pPr marL="0" lvl="0" indent="0" algn="l" rtl="0">
              <a:lnSpc>
                <a:spcPct val="70000"/>
              </a:lnSpc>
              <a:spcBef>
                <a:spcPts val="1000"/>
              </a:spcBef>
              <a:spcAft>
                <a:spcPts val="0"/>
              </a:spcAft>
              <a:buSzPts val="275"/>
              <a:buNone/>
            </a:pPr>
            <a:r>
              <a:rPr lang="en-US" sz="1400" b="1"/>
              <a:t>AM &amp; Lunch Clubs</a:t>
            </a:r>
            <a:r>
              <a:rPr lang="en-US" sz="1400"/>
              <a:t>- You do not need to get changed into PE kit, unless the teacher who runs the club says otherwise. </a:t>
            </a:r>
            <a:r>
              <a:rPr lang="en-US" sz="1400" i="1" u="sng"/>
              <a:t>You will need it for rugby club as this can get muddy! Get changed in the changing rooms. </a:t>
            </a:r>
            <a:endParaRPr sz="1400"/>
          </a:p>
          <a:p>
            <a:pPr marL="0" lvl="0" indent="0" algn="ctr" rtl="0">
              <a:lnSpc>
                <a:spcPct val="70000"/>
              </a:lnSpc>
              <a:spcBef>
                <a:spcPts val="1000"/>
              </a:spcBef>
              <a:spcAft>
                <a:spcPts val="0"/>
              </a:spcAft>
              <a:buSzPts val="275"/>
              <a:buNone/>
            </a:pPr>
            <a:r>
              <a:rPr lang="en-US" sz="1400" b="1"/>
              <a:t>After schools clubs</a:t>
            </a:r>
            <a:r>
              <a:rPr lang="en-US" sz="1400"/>
              <a:t>- Bring your PE kit with you in a bag to change into after school, before the club starts.</a:t>
            </a:r>
            <a:endParaRPr sz="1400"/>
          </a:p>
          <a:p>
            <a:pPr marL="0" lvl="0" indent="0" algn="ctr" rtl="0">
              <a:lnSpc>
                <a:spcPct val="70000"/>
              </a:lnSpc>
              <a:spcBef>
                <a:spcPts val="1000"/>
              </a:spcBef>
              <a:spcAft>
                <a:spcPts val="0"/>
              </a:spcAft>
              <a:buSzPts val="275"/>
              <a:buNone/>
            </a:pPr>
            <a:endParaRPr sz="1400"/>
          </a:p>
        </p:txBody>
      </p:sp>
      <p:sp>
        <p:nvSpPr>
          <p:cNvPr id="129" name="Google Shape;129;g27c8238bdfc_0_0"/>
          <p:cNvSpPr/>
          <p:nvPr/>
        </p:nvSpPr>
        <p:spPr>
          <a:xfrm>
            <a:off x="917450" y="1057650"/>
            <a:ext cx="1691700" cy="12801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Arial"/>
                <a:ea typeface="Arial"/>
                <a:cs typeface="Arial"/>
                <a:sym typeface="Arial"/>
              </a:rPr>
              <a:t>Attend PE</a:t>
            </a:r>
            <a:endParaRPr sz="1200" b="1"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US" sz="1200" b="1" i="0" u="none" strike="noStrike" cap="none">
                <a:solidFill>
                  <a:srgbClr val="000000"/>
                </a:solidFill>
                <a:latin typeface="Arial"/>
                <a:ea typeface="Arial"/>
                <a:cs typeface="Arial"/>
                <a:sym typeface="Arial"/>
              </a:rPr>
              <a:t>clubs to help complete your RBA bucket list!</a:t>
            </a:r>
            <a:endParaRPr sz="1200" b="1" i="0" u="none" strike="noStrike" cap="none">
              <a:solidFill>
                <a:srgbClr val="000000"/>
              </a:solidFill>
              <a:latin typeface="Arial"/>
              <a:ea typeface="Arial"/>
              <a:cs typeface="Arial"/>
              <a:sym typeface="Arial"/>
            </a:endParaRPr>
          </a:p>
        </p:txBody>
      </p:sp>
      <p:sp>
        <p:nvSpPr>
          <p:cNvPr id="130" name="Google Shape;130;g27c8238bdfc_0_0"/>
          <p:cNvSpPr/>
          <p:nvPr/>
        </p:nvSpPr>
        <p:spPr>
          <a:xfrm>
            <a:off x="7181100" y="1316725"/>
            <a:ext cx="2560200" cy="13410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US" sz="1400" b="1" i="0" u="none" strike="noStrike" cap="none">
                <a:solidFill>
                  <a:srgbClr val="000000"/>
                </a:solidFill>
                <a:latin typeface="Arial"/>
                <a:ea typeface="Arial"/>
                <a:cs typeface="Arial"/>
                <a:sym typeface="Arial"/>
              </a:rPr>
              <a:t>Embrace the OPPORTUNITIES available with our PE Dept!</a:t>
            </a:r>
            <a:endParaRPr sz="1400" b="1"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aphicFrame>
        <p:nvGraphicFramePr>
          <p:cNvPr id="135" name="Google Shape;135;p1"/>
          <p:cNvGraphicFramePr/>
          <p:nvPr>
            <p:extLst>
              <p:ext uri="{D42A27DB-BD31-4B8C-83A1-F6EECF244321}">
                <p14:modId xmlns:p14="http://schemas.microsoft.com/office/powerpoint/2010/main" val="3272858123"/>
              </p:ext>
            </p:extLst>
          </p:nvPr>
        </p:nvGraphicFramePr>
        <p:xfrm>
          <a:off x="803563" y="1002632"/>
          <a:ext cx="8939769" cy="5156453"/>
        </p:xfrm>
        <a:graphic>
          <a:graphicData uri="http://schemas.openxmlformats.org/drawingml/2006/table">
            <a:tbl>
              <a:tblPr>
                <a:noFill/>
                <a:tableStyleId>{363B013A-9F5C-4CF9-841D-E627AD770124}</a:tableStyleId>
              </a:tblPr>
              <a:tblGrid>
                <a:gridCol w="914052">
                  <a:extLst>
                    <a:ext uri="{9D8B030D-6E8A-4147-A177-3AD203B41FA5}">
                      <a16:colId xmlns:a16="http://schemas.microsoft.com/office/drawing/2014/main" val="20000"/>
                    </a:ext>
                  </a:extLst>
                </a:gridCol>
                <a:gridCol w="1474925">
                  <a:extLst>
                    <a:ext uri="{9D8B030D-6E8A-4147-A177-3AD203B41FA5}">
                      <a16:colId xmlns:a16="http://schemas.microsoft.com/office/drawing/2014/main" val="20001"/>
                    </a:ext>
                  </a:extLst>
                </a:gridCol>
                <a:gridCol w="3028343">
                  <a:extLst>
                    <a:ext uri="{9D8B030D-6E8A-4147-A177-3AD203B41FA5}">
                      <a16:colId xmlns:a16="http://schemas.microsoft.com/office/drawing/2014/main" val="20002"/>
                    </a:ext>
                  </a:extLst>
                </a:gridCol>
                <a:gridCol w="3522449">
                  <a:extLst>
                    <a:ext uri="{9D8B030D-6E8A-4147-A177-3AD203B41FA5}">
                      <a16:colId xmlns:a16="http://schemas.microsoft.com/office/drawing/2014/main" val="20003"/>
                    </a:ext>
                  </a:extLst>
                </a:gridCol>
              </a:tblGrid>
              <a:tr h="466012">
                <a:tc>
                  <a:txBody>
                    <a:bodyPr/>
                    <a:lstStyle/>
                    <a:p>
                      <a:pPr marL="0" marR="0" lvl="0" indent="0" algn="l" rtl="0">
                        <a:lnSpc>
                          <a:spcPct val="100000"/>
                        </a:lnSpc>
                        <a:spcBef>
                          <a:spcPts val="0"/>
                        </a:spcBef>
                        <a:spcAft>
                          <a:spcPts val="0"/>
                        </a:spcAft>
                        <a:buClr>
                          <a:srgbClr val="000000"/>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B</a:t>
                      </a:r>
                      <a:r>
                        <a:rPr lang="en-US" sz="1000" b="1" u="none" strike="noStrike" cap="none">
                          <a:solidFill>
                            <a:srgbClr val="FF0000"/>
                          </a:solidFill>
                        </a:rPr>
                        <a:t>REAKTIME</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KS2 LUNCH</a:t>
                      </a:r>
                      <a:endParaRPr sz="1000" b="1"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r>
                        <a:rPr lang="en-US" sz="1000" b="1" u="none" strike="noStrike" cap="none">
                          <a:solidFill>
                            <a:srgbClr val="FF0000"/>
                          </a:solidFill>
                        </a:rPr>
                        <a:t>(12:20pm-1:15pm)</a:t>
                      </a:r>
                      <a:endParaRPr sz="1000" b="1" u="none" strike="noStrike" cap="none">
                        <a:solidFill>
                          <a:srgbClr val="FF0000"/>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AFTER SCHOOL (3.30-4.</a:t>
                      </a:r>
                      <a:r>
                        <a:rPr lang="en-US" sz="1000" b="1" u="none" strike="noStrike" cap="none">
                          <a:solidFill>
                            <a:srgbClr val="FF0000"/>
                          </a:solidFill>
                        </a:rPr>
                        <a:t>3</a:t>
                      </a:r>
                      <a:r>
                        <a:rPr lang="en-US" sz="1000" b="1" i="0" u="none" strike="noStrike" cap="none">
                          <a:solidFill>
                            <a:srgbClr val="FF0000"/>
                          </a:solidFill>
                          <a:latin typeface="Arial"/>
                          <a:ea typeface="Arial"/>
                          <a:cs typeface="Arial"/>
                          <a:sym typeface="Arial"/>
                        </a:rPr>
                        <a:t>0)</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098546">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Monday</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a:t>KS2 Boys Basketball MEY</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r>
                        <a:rPr lang="en-US" sz="1000" u="none" strike="noStrike" cap="none">
                          <a:solidFill>
                            <a:schemeClr val="dk1"/>
                          </a:solidFill>
                        </a:rPr>
                        <a:t>Year 6  Netball Club: 12:20pm GYS/MEY</a:t>
                      </a: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r>
                        <a:rPr lang="en-US" sz="1000" u="none" strike="noStrike" cap="none">
                          <a:solidFill>
                            <a:schemeClr val="dk1"/>
                          </a:solidFill>
                        </a:rPr>
                        <a:t>Year 6 football Club 12:20pm JSN/SRL</a:t>
                      </a:r>
                      <a:endParaRPr sz="1000" u="none" strike="noStrike" cap="none">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lt1"/>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US" sz="1000" u="none" strike="noStrike" cap="none"/>
                        <a:t>Netball </a:t>
                      </a:r>
                      <a:r>
                        <a:rPr lang="en-US" sz="1000" u="sng" strike="noStrike" cap="none"/>
                        <a:t>FOR ALL YEARS</a:t>
                      </a: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US" sz="1150" u="none" strike="noStrike" cap="none">
                          <a:solidFill>
                            <a:srgbClr val="242424"/>
                          </a:solidFill>
                          <a:highlight>
                            <a:srgbClr val="FFFFFF"/>
                          </a:highlight>
                          <a:latin typeface="Roboto"/>
                          <a:ea typeface="Roboto"/>
                          <a:cs typeface="Roboto"/>
                          <a:sym typeface="Roboto"/>
                        </a:rPr>
                        <a:t>come along and play fun games of netball for ALL</a:t>
                      </a:r>
                      <a:endParaRPr sz="1000" u="none" strike="noStrike" cap="none"/>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LMO/NCR/KKG/GYS</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a:solidFill>
                          <a:schemeClr val="dk1"/>
                        </a:solidFill>
                      </a:endParaRPr>
                    </a:p>
                    <a:p>
                      <a:pPr marL="0" lvl="0" indent="0" algn="l" rtl="0">
                        <a:spcBef>
                          <a:spcPts val="0"/>
                        </a:spcBef>
                        <a:spcAft>
                          <a:spcPts val="0"/>
                        </a:spcAft>
                        <a:buClr>
                          <a:schemeClr val="dk1"/>
                        </a:buClr>
                        <a:buSzPts val="1000"/>
                        <a:buFont typeface="Arial"/>
                        <a:buNone/>
                      </a:pPr>
                      <a:r>
                        <a:rPr lang="en-US" sz="1150">
                          <a:solidFill>
                            <a:srgbClr val="242424"/>
                          </a:solidFill>
                          <a:highlight>
                            <a:schemeClr val="lt1"/>
                          </a:highlight>
                          <a:latin typeface="Roboto"/>
                          <a:ea typeface="Roboto"/>
                          <a:cs typeface="Roboto"/>
                          <a:sym typeface="Roboto"/>
                        </a:rPr>
                        <a:t>Week 2- Girls Rugby Club KKG JLA ALL YEARS</a:t>
                      </a:r>
                      <a:endParaRPr sz="1000">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907315">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Tuesday</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just" rtl="0">
                        <a:lnSpc>
                          <a:spcPct val="100000"/>
                        </a:lnSpc>
                        <a:spcBef>
                          <a:spcPts val="0"/>
                        </a:spcBef>
                        <a:spcAft>
                          <a:spcPts val="0"/>
                        </a:spcAft>
                        <a:buClr>
                          <a:srgbClr val="000000"/>
                        </a:buClr>
                        <a:buSzPts val="1000"/>
                        <a:buFont typeface="Arial"/>
                        <a:buNone/>
                      </a:pPr>
                      <a:r>
                        <a:rPr lang="en-US" sz="1000" u="none" strike="noStrike" cap="none">
                          <a:solidFill>
                            <a:schemeClr val="dk1"/>
                          </a:solidFill>
                        </a:rPr>
                        <a:t>Dodgeball Year 6 12:20pm NCR/MHN </a:t>
                      </a:r>
                      <a:endParaRPr sz="1000" u="none" strike="noStrike" cap="none">
                        <a:solidFill>
                          <a:schemeClr val="dk1"/>
                        </a:solidFill>
                      </a:endParaRPr>
                    </a:p>
                    <a:p>
                      <a:pPr marL="0" marR="0" lvl="0" indent="0" algn="just"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Dodgeball Year 5 12:50pm GYS/SRL</a:t>
                      </a:r>
                      <a:endParaRPr sz="1000" u="none" strike="noStrike" cap="none">
                        <a:solidFill>
                          <a:schemeClr val="dk1"/>
                        </a:solidFill>
                      </a:endParaRPr>
                    </a:p>
                    <a:p>
                      <a:pPr marL="0" marR="0" lvl="0" indent="0" algn="just"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just" rtl="0">
                        <a:lnSpc>
                          <a:spcPct val="100000"/>
                        </a:lnSpc>
                        <a:spcBef>
                          <a:spcPts val="0"/>
                        </a:spcBef>
                        <a:spcAft>
                          <a:spcPts val="0"/>
                        </a:spcAft>
                        <a:buClr>
                          <a:srgbClr val="000000"/>
                        </a:buClr>
                        <a:buSzPts val="1000"/>
                        <a:buFont typeface="Arial"/>
                        <a:buNone/>
                      </a:pPr>
                      <a:r>
                        <a:rPr lang="en-US" sz="1000" u="none" strike="noStrike" cap="none">
                          <a:solidFill>
                            <a:schemeClr val="dk1"/>
                          </a:solidFill>
                        </a:rPr>
                        <a:t>Year 5 football 12:20pm JBE/JSN</a:t>
                      </a:r>
                      <a:endParaRPr sz="1000" u="none" strike="noStrike" cap="none">
                        <a:solidFill>
                          <a:schemeClr val="dk1"/>
                        </a:solidFill>
                      </a:endParaRPr>
                    </a:p>
                    <a:p>
                      <a:pPr marL="0" marR="0" lvl="0" indent="0" algn="just" rtl="0">
                        <a:lnSpc>
                          <a:spcPct val="100000"/>
                        </a:lnSpc>
                        <a:spcBef>
                          <a:spcPts val="0"/>
                        </a:spcBef>
                        <a:spcAft>
                          <a:spcPts val="0"/>
                        </a:spcAft>
                        <a:buClr>
                          <a:srgbClr val="000000"/>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txBody>
                  <a:tcPr marL="57150"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Badminton (all years) TML</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WK 1: KS2</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WK 2: KS3</a:t>
                      </a: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867933">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Wednesday</a:t>
                      </a:r>
                      <a:endParaRPr sz="1000" u="none" strike="noStrike" cap="none"/>
                    </a:p>
                    <a:p>
                      <a:pPr marL="0" marR="0" lvl="0" indent="0" algn="l" rtl="0">
                        <a:lnSpc>
                          <a:spcPct val="100000"/>
                        </a:lnSpc>
                        <a:spcBef>
                          <a:spcPts val="0"/>
                        </a:spcBef>
                        <a:spcAft>
                          <a:spcPts val="0"/>
                        </a:spcAft>
                        <a:buClr>
                          <a:srgbClr val="000000"/>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lt1"/>
                          </a:solidFill>
                        </a:rPr>
                        <a:t>Year 6 basketball boys</a:t>
                      </a:r>
                      <a:endParaRPr sz="1000" u="none" strike="noStrike" cap="none">
                        <a:solidFill>
                          <a:schemeClr val="lt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lt1"/>
                          </a:solidFill>
                        </a:rPr>
                        <a:t>(GYS/PE ambassadors)</a:t>
                      </a:r>
                      <a:endParaRPr sz="1000" u="none" strike="noStrike" cap="none">
                        <a:solidFill>
                          <a:schemeClr val="lt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dirty="0">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dirty="0">
                          <a:solidFill>
                            <a:schemeClr val="dk1"/>
                          </a:solidFill>
                        </a:rPr>
                        <a:t>Year 5 Netball Club 12:50pm LMO</a:t>
                      </a:r>
                      <a:endParaRPr sz="1000" u="none" strike="noStrike" cap="none" dirty="0">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dirty="0">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dirty="0">
                          <a:solidFill>
                            <a:schemeClr val="dk1"/>
                          </a:solidFill>
                        </a:rPr>
                        <a:t>KS2 running club- 12:20pm- NCR/LMO</a:t>
                      </a:r>
                      <a:endParaRPr sz="1000" u="none" strike="noStrike" cap="none" dirty="0">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dirty="0">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lvl="0" indent="0" algn="l" rtl="0">
                        <a:spcBef>
                          <a:spcPts val="0"/>
                        </a:spcBef>
                        <a:spcAft>
                          <a:spcPts val="0"/>
                        </a:spcAft>
                        <a:buClr>
                          <a:schemeClr val="dk1"/>
                        </a:buClr>
                        <a:buSzPts val="1000"/>
                        <a:buFont typeface="Arial"/>
                        <a:buNone/>
                      </a:pPr>
                      <a:endParaRPr sz="1000"/>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907315">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Thursday</a:t>
                      </a:r>
                      <a:endParaRPr sz="1000" u="none" strike="noStrike" cap="none"/>
                    </a:p>
                    <a:p>
                      <a:pPr marL="0" marR="0" lvl="0" indent="0" algn="l" rtl="0">
                        <a:lnSpc>
                          <a:spcPct val="100000"/>
                        </a:lnSpc>
                        <a:spcBef>
                          <a:spcPts val="0"/>
                        </a:spcBef>
                        <a:spcAft>
                          <a:spcPts val="0"/>
                        </a:spcAft>
                        <a:buClr>
                          <a:srgbClr val="000000"/>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just"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r>
                        <a:rPr lang="en-US" sz="1000">
                          <a:solidFill>
                            <a:schemeClr val="dk1"/>
                          </a:solidFill>
                        </a:rPr>
                        <a:t>KS2 Girls Basketball 12:20pm MEY</a:t>
                      </a:r>
                      <a:endParaRPr sz="1000">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a:solidFill>
                          <a:schemeClr val="dk1"/>
                        </a:solidFill>
                      </a:endParaRPr>
                    </a:p>
                    <a:p>
                      <a:pPr marL="0" marR="0" lvl="0" indent="0" algn="l" rtl="0">
                        <a:lnSpc>
                          <a:spcPct val="100000"/>
                        </a:lnSpc>
                        <a:spcBef>
                          <a:spcPts val="0"/>
                        </a:spcBef>
                        <a:spcAft>
                          <a:spcPts val="0"/>
                        </a:spcAft>
                        <a:buClr>
                          <a:srgbClr val="000000"/>
                        </a:buClr>
                        <a:buSzPts val="1000"/>
                        <a:buFont typeface="Arial"/>
                        <a:buNone/>
                      </a:pPr>
                      <a:r>
                        <a:rPr lang="en-US" sz="1000">
                          <a:solidFill>
                            <a:schemeClr val="dk1"/>
                          </a:solidFill>
                        </a:rPr>
                        <a:t>Fun Fitness KKG 12:50pm KKG</a:t>
                      </a:r>
                      <a:endParaRPr sz="1000">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lvl="0" indent="0" algn="l" rtl="0">
                        <a:spcBef>
                          <a:spcPts val="0"/>
                        </a:spcBef>
                        <a:spcAft>
                          <a:spcPts val="0"/>
                        </a:spcAft>
                        <a:buClr>
                          <a:schemeClr val="dk1"/>
                        </a:buClr>
                        <a:buSzPts val="1000"/>
                        <a:buFont typeface="Arial"/>
                        <a:buNone/>
                      </a:pPr>
                      <a:r>
                        <a:rPr lang="en-US" sz="1000">
                          <a:solidFill>
                            <a:schemeClr val="dk1"/>
                          </a:solidFill>
                          <a:highlight>
                            <a:schemeClr val="lt1"/>
                          </a:highlight>
                        </a:rPr>
                        <a:t>KS2  Boys Rugby  RSE, TML, JLA</a:t>
                      </a:r>
                      <a:endParaRPr sz="1000" u="none" strike="noStrike" cap="none">
                        <a:highlight>
                          <a:schemeClr val="lt1"/>
                        </a:highlight>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760214">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Friday</a:t>
                      </a:r>
                      <a:endParaRPr sz="1000" b="1" i="0" u="none" strike="noStrike" cap="none">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rgbClr val="FF0000"/>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lt1"/>
                          </a:solidFill>
                        </a:rPr>
                        <a:t>KS2 basketball girls (GYS/PE ambassadors)</a:t>
                      </a:r>
                      <a:endParaRPr sz="1000" b="1" u="none" strike="noStrike" cap="none">
                        <a:solidFill>
                          <a:schemeClr val="lt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KS2 Girls Football 12:20pm LMO/CML</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Sportability: 12:50pm GYS/KKG</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dirty="0"/>
                    </a:p>
                    <a:p>
                      <a:pPr marL="0" marR="0" lvl="0" indent="0" algn="l" rtl="0">
                        <a:lnSpc>
                          <a:spcPct val="100000"/>
                        </a:lnSpc>
                        <a:spcBef>
                          <a:spcPts val="0"/>
                        </a:spcBef>
                        <a:spcAft>
                          <a:spcPts val="0"/>
                        </a:spcAft>
                        <a:buClr>
                          <a:srgbClr val="000000"/>
                        </a:buClr>
                        <a:buSzPts val="1000"/>
                        <a:buFont typeface="Arial"/>
                        <a:buNone/>
                      </a:pPr>
                      <a:r>
                        <a:rPr lang="en-US" sz="1000" u="none" strike="noStrike" cap="none" dirty="0"/>
                        <a:t>Hockey (all years) MEY</a:t>
                      </a:r>
                      <a:endParaRPr sz="1000" u="none" strike="noStrike" cap="none" dirty="0"/>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bl>
          </a:graphicData>
        </a:graphic>
      </p:graphicFrame>
      <p:sp>
        <p:nvSpPr>
          <p:cNvPr id="136" name="Google Shape;136;p1"/>
          <p:cNvSpPr txBox="1"/>
          <p:nvPr/>
        </p:nvSpPr>
        <p:spPr>
          <a:xfrm>
            <a:off x="3634214" y="234882"/>
            <a:ext cx="47373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lt1"/>
                </a:solidFill>
                <a:latin typeface="Arial"/>
                <a:ea typeface="Arial"/>
                <a:cs typeface="Arial"/>
                <a:sym typeface="Arial"/>
              </a:rPr>
              <a:t>KS2 PE CLUBS </a:t>
            </a:r>
            <a:r>
              <a:rPr lang="en-US" sz="2400" b="1">
                <a:solidFill>
                  <a:schemeClr val="lt1"/>
                </a:solidFill>
              </a:rPr>
              <a:t>Spring</a:t>
            </a:r>
            <a:r>
              <a:rPr lang="en-US" sz="2400" b="1" i="0" u="none" strike="noStrike" cap="none">
                <a:solidFill>
                  <a:schemeClr val="lt1"/>
                </a:solidFill>
                <a:latin typeface="Arial"/>
                <a:ea typeface="Arial"/>
                <a:cs typeface="Arial"/>
                <a:sym typeface="Arial"/>
              </a:rPr>
              <a:t> Term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graphicFrame>
        <p:nvGraphicFramePr>
          <p:cNvPr id="141" name="Google Shape;141;g2584b905c7d_0_1"/>
          <p:cNvGraphicFramePr/>
          <p:nvPr>
            <p:extLst>
              <p:ext uri="{D42A27DB-BD31-4B8C-83A1-F6EECF244321}">
                <p14:modId xmlns:p14="http://schemas.microsoft.com/office/powerpoint/2010/main" val="110691965"/>
              </p:ext>
            </p:extLst>
          </p:nvPr>
        </p:nvGraphicFramePr>
        <p:xfrm>
          <a:off x="1209964" y="939550"/>
          <a:ext cx="8358910" cy="5267230"/>
        </p:xfrm>
        <a:graphic>
          <a:graphicData uri="http://schemas.openxmlformats.org/drawingml/2006/table">
            <a:tbl>
              <a:tblPr>
                <a:noFill/>
                <a:tableStyleId>{363B013A-9F5C-4CF9-841D-E627AD770124}</a:tableStyleId>
              </a:tblPr>
              <a:tblGrid>
                <a:gridCol w="833309">
                  <a:extLst>
                    <a:ext uri="{9D8B030D-6E8A-4147-A177-3AD203B41FA5}">
                      <a16:colId xmlns:a16="http://schemas.microsoft.com/office/drawing/2014/main" val="20000"/>
                    </a:ext>
                  </a:extLst>
                </a:gridCol>
                <a:gridCol w="1333667">
                  <a:extLst>
                    <a:ext uri="{9D8B030D-6E8A-4147-A177-3AD203B41FA5}">
                      <a16:colId xmlns:a16="http://schemas.microsoft.com/office/drawing/2014/main" val="20001"/>
                    </a:ext>
                  </a:extLst>
                </a:gridCol>
                <a:gridCol w="2828865">
                  <a:extLst>
                    <a:ext uri="{9D8B030D-6E8A-4147-A177-3AD203B41FA5}">
                      <a16:colId xmlns:a16="http://schemas.microsoft.com/office/drawing/2014/main" val="20002"/>
                    </a:ext>
                  </a:extLst>
                </a:gridCol>
                <a:gridCol w="3363069">
                  <a:extLst>
                    <a:ext uri="{9D8B030D-6E8A-4147-A177-3AD203B41FA5}">
                      <a16:colId xmlns:a16="http://schemas.microsoft.com/office/drawing/2014/main" val="20003"/>
                    </a:ext>
                  </a:extLst>
                </a:gridCol>
              </a:tblGrid>
              <a:tr h="473000">
                <a:tc>
                  <a:txBody>
                    <a:bodyPr/>
                    <a:lstStyle/>
                    <a:p>
                      <a:pPr marL="0" marR="0" lvl="0" indent="0" algn="l" rtl="0">
                        <a:lnSpc>
                          <a:spcPct val="100000"/>
                        </a:lnSpc>
                        <a:spcBef>
                          <a:spcPts val="0"/>
                        </a:spcBef>
                        <a:spcAft>
                          <a:spcPts val="0"/>
                        </a:spcAft>
                        <a:buClr>
                          <a:srgbClr val="000000"/>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B</a:t>
                      </a:r>
                      <a:r>
                        <a:rPr lang="en-US" sz="1000" b="1" u="none" strike="noStrike" cap="none">
                          <a:solidFill>
                            <a:srgbClr val="FF0000"/>
                          </a:solidFill>
                        </a:rPr>
                        <a:t>REAKTIME</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KS3 LUNCH</a:t>
                      </a:r>
                      <a:endParaRPr sz="1000" b="1" i="0" u="none" strike="noStrike" cap="none">
                        <a:solidFill>
                          <a:srgbClr val="FF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00"/>
                        <a:buFont typeface="Arial"/>
                        <a:buNone/>
                      </a:pPr>
                      <a:r>
                        <a:rPr lang="en-US" sz="1000" b="1" u="none" strike="noStrike" cap="none">
                          <a:solidFill>
                            <a:srgbClr val="FF0000"/>
                          </a:solidFill>
                        </a:rPr>
                        <a:t>(1:15pm-2:10pm)</a:t>
                      </a:r>
                      <a:endParaRPr sz="1000" b="1" u="none" strike="noStrike" cap="none">
                        <a:solidFill>
                          <a:srgbClr val="FF0000"/>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242424"/>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AFTER SCHOOL 3.30-4.</a:t>
                      </a:r>
                      <a:r>
                        <a:rPr lang="en-US" sz="1000" b="1" u="none" strike="noStrike" cap="none">
                          <a:solidFill>
                            <a:srgbClr val="FF0000"/>
                          </a:solidFill>
                        </a:rPr>
                        <a:t>30pm</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920920">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Monday</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r>
                        <a:rPr lang="en-US" sz="1000" u="none" strike="noStrike" cap="none"/>
                        <a:t>Yoga Theatre 2 HTR</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US" sz="1000" u="none" strike="noStrike" cap="none">
                          <a:solidFill>
                            <a:schemeClr val="dk1"/>
                          </a:solidFill>
                          <a:highlight>
                            <a:schemeClr val="lt1"/>
                          </a:highlight>
                        </a:rPr>
                        <a:t>Yr 8 Football 1:15pm CML/MHN</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highlight>
                            <a:schemeClr val="lt1"/>
                          </a:highlight>
                        </a:rPr>
                        <a:t>KS3 Boys Basketball for ALL: 1:45pm JBE</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242424"/>
                      </a:solidFill>
                      <a:prstDash val="solid"/>
                      <a:round/>
                      <a:headEnd type="none" w="sm" len="sm"/>
                      <a:tailEnd type="none" w="sm" len="sm"/>
                    </a:lnT>
                    <a:lnB w="9525" cap="flat" cmpd="sng">
                      <a:solidFill>
                        <a:srgbClr val="242424"/>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highlight>
                            <a:schemeClr val="lt1"/>
                          </a:highlight>
                        </a:rPr>
                        <a:t>Netball Tournament Night </a:t>
                      </a:r>
                      <a:r>
                        <a:rPr lang="en-US" sz="1000" u="sng" strike="noStrike" cap="none">
                          <a:solidFill>
                            <a:schemeClr val="dk1"/>
                          </a:solidFill>
                          <a:highlight>
                            <a:schemeClr val="lt1"/>
                          </a:highlight>
                        </a:rPr>
                        <a:t>FOR ALL YEARS</a:t>
                      </a:r>
                      <a:r>
                        <a:rPr lang="en-US" sz="1150" u="none" strike="noStrike" cap="none">
                          <a:solidFill>
                            <a:srgbClr val="242424"/>
                          </a:solidFill>
                          <a:highlight>
                            <a:schemeClr val="lt1"/>
                          </a:highlight>
                          <a:latin typeface="Roboto"/>
                          <a:ea typeface="Roboto"/>
                          <a:cs typeface="Roboto"/>
                          <a:sym typeface="Roboto"/>
                        </a:rPr>
                        <a:t> LMO/NCR/KKG/GYS</a:t>
                      </a:r>
                      <a:endParaRPr sz="1150" u="none" strike="noStrike" cap="none">
                        <a:solidFill>
                          <a:srgbClr val="242424"/>
                        </a:solidFill>
                        <a:highlight>
                          <a:schemeClr val="lt1"/>
                        </a:highlight>
                        <a:latin typeface="Roboto"/>
                        <a:ea typeface="Roboto"/>
                        <a:cs typeface="Roboto"/>
                        <a:sym typeface="Roboto"/>
                      </a:endParaRPr>
                    </a:p>
                    <a:p>
                      <a:pPr marL="0" marR="0" lvl="0" indent="0" algn="l" rtl="0">
                        <a:lnSpc>
                          <a:spcPct val="100000"/>
                        </a:lnSpc>
                        <a:spcBef>
                          <a:spcPts val="0"/>
                        </a:spcBef>
                        <a:spcAft>
                          <a:spcPts val="0"/>
                        </a:spcAft>
                        <a:buClr>
                          <a:schemeClr val="dk1"/>
                        </a:buClr>
                        <a:buSzPts val="1000"/>
                        <a:buFont typeface="Arial"/>
                        <a:buNone/>
                      </a:pPr>
                      <a:endParaRPr sz="1150">
                        <a:solidFill>
                          <a:srgbClr val="242424"/>
                        </a:solidFill>
                        <a:highlight>
                          <a:schemeClr val="lt1"/>
                        </a:highlight>
                        <a:latin typeface="Roboto"/>
                        <a:ea typeface="Roboto"/>
                        <a:cs typeface="Roboto"/>
                        <a:sym typeface="Roboto"/>
                      </a:endParaRPr>
                    </a:p>
                    <a:p>
                      <a:pPr marL="0" marR="0" lvl="0" indent="0" algn="l" rtl="0">
                        <a:lnSpc>
                          <a:spcPct val="100000"/>
                        </a:lnSpc>
                        <a:spcBef>
                          <a:spcPts val="0"/>
                        </a:spcBef>
                        <a:spcAft>
                          <a:spcPts val="0"/>
                        </a:spcAft>
                        <a:buClr>
                          <a:schemeClr val="dk1"/>
                        </a:buClr>
                        <a:buSzPts val="1000"/>
                        <a:buFont typeface="Arial"/>
                        <a:buNone/>
                      </a:pPr>
                      <a:r>
                        <a:rPr lang="en-US" sz="1150">
                          <a:solidFill>
                            <a:srgbClr val="242424"/>
                          </a:solidFill>
                          <a:highlight>
                            <a:schemeClr val="lt1"/>
                          </a:highlight>
                          <a:latin typeface="Roboto"/>
                          <a:ea typeface="Roboto"/>
                          <a:cs typeface="Roboto"/>
                          <a:sym typeface="Roboto"/>
                        </a:rPr>
                        <a:t>Week 2- Girls Rugby Club KKG JLA ALL YEARS</a:t>
                      </a:r>
                      <a:endParaRPr sz="1150">
                        <a:solidFill>
                          <a:srgbClr val="242424"/>
                        </a:solidFill>
                        <a:highlight>
                          <a:schemeClr val="lt1"/>
                        </a:highlight>
                        <a:latin typeface="Roboto"/>
                        <a:ea typeface="Roboto"/>
                        <a:cs typeface="Roboto"/>
                        <a:sym typeface="Roboto"/>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219533">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Tuesday</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highlight>
                            <a:schemeClr val="lt1"/>
                          </a:highlight>
                        </a:rPr>
                        <a:t>1:15pm KS3 Running club NCR</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a:solidFill>
                          <a:schemeClr val="dk1"/>
                        </a:solidFill>
                        <a:highlight>
                          <a:schemeClr val="lt1"/>
                        </a:highlight>
                      </a:endParaRPr>
                    </a:p>
                    <a:p>
                      <a:pPr marL="0" lvl="0" indent="0" algn="l" rtl="0">
                        <a:spcBef>
                          <a:spcPts val="0"/>
                        </a:spcBef>
                        <a:spcAft>
                          <a:spcPts val="0"/>
                        </a:spcAft>
                        <a:buClr>
                          <a:schemeClr val="dk1"/>
                        </a:buClr>
                        <a:buSzPts val="1000"/>
                        <a:buFont typeface="Arial"/>
                        <a:buNone/>
                      </a:pPr>
                      <a:r>
                        <a:rPr lang="en-US" sz="1000">
                          <a:solidFill>
                            <a:schemeClr val="dk1"/>
                          </a:solidFill>
                          <a:highlight>
                            <a:schemeClr val="lt1"/>
                          </a:highlight>
                        </a:rPr>
                        <a:t>KS3 Girls Basketball Club 1:15pm  GYS (A)</a:t>
                      </a:r>
                      <a:endParaRPr sz="1000">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KS3 Sportability 1:</a:t>
                      </a:r>
                      <a:r>
                        <a:rPr lang="en-US" sz="1000">
                          <a:solidFill>
                            <a:schemeClr val="dk1"/>
                          </a:solidFill>
                        </a:rPr>
                        <a:t>45</a:t>
                      </a:r>
                      <a:r>
                        <a:rPr lang="en-US" sz="1000" u="none" strike="noStrike" cap="none">
                          <a:solidFill>
                            <a:schemeClr val="dk1"/>
                          </a:solidFill>
                        </a:rPr>
                        <a:t>pm  KKG/GYS </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highlight>
                            <a:schemeClr val="lt1"/>
                          </a:highlight>
                        </a:rPr>
                        <a:t>Yr 7 Football 1:15pm JBE/MEY</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242424"/>
                      </a:solidFill>
                      <a:prstDash val="solid"/>
                      <a:round/>
                      <a:headEnd type="none" w="sm" len="sm"/>
                      <a:tailEnd type="none" w="sm" len="sm"/>
                    </a:lnT>
                    <a:lnB w="9525" cap="flat" cmpd="sng">
                      <a:solidFill>
                        <a:srgbClr val="242424"/>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US" sz="1000" u="none" strike="noStrike" cap="none">
                          <a:highlight>
                            <a:schemeClr val="lt1"/>
                          </a:highlight>
                        </a:rPr>
                        <a:t>Badminton (all years) TML</a:t>
                      </a:r>
                      <a:endParaRPr sz="1000" u="none" strike="noStrike" cap="none">
                        <a:highlight>
                          <a:schemeClr val="lt1"/>
                        </a:highlight>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WK 1: KS2</a:t>
                      </a:r>
                      <a:endParaRPr sz="1000" u="none" strike="noStrike" cap="none">
                        <a:solidFill>
                          <a:schemeClr val="dk1"/>
                        </a:solidFill>
                      </a:endParaRPr>
                    </a:p>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rPr>
                        <a:t>WK 2: KS3</a:t>
                      </a: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771614">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Wednesday</a:t>
                      </a:r>
                      <a:endParaRPr sz="1000" u="none" strike="noStrike" cap="none"/>
                    </a:p>
                    <a:p>
                      <a:pPr marL="0" marR="0" lvl="0" indent="0" algn="l" rtl="0">
                        <a:lnSpc>
                          <a:spcPct val="100000"/>
                        </a:lnSpc>
                        <a:spcBef>
                          <a:spcPts val="0"/>
                        </a:spcBef>
                        <a:spcAft>
                          <a:spcPts val="0"/>
                        </a:spcAft>
                        <a:buClr>
                          <a:schemeClr val="dk1"/>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chemeClr val="dk1"/>
                        </a:buClr>
                        <a:buSzPts val="1000"/>
                        <a:buFont typeface="Arial"/>
                        <a:buNone/>
                      </a:pPr>
                      <a:endParaRPr sz="1000" u="none" strike="noStrike" cap="none"/>
                    </a:p>
                    <a:p>
                      <a:pPr marL="0" marR="0" lvl="0" indent="0" algn="l" rtl="0">
                        <a:lnSpc>
                          <a:spcPct val="100000"/>
                        </a:lnSpc>
                        <a:spcBef>
                          <a:spcPts val="0"/>
                        </a:spcBef>
                        <a:spcAft>
                          <a:spcPts val="0"/>
                        </a:spcAft>
                        <a:buClr>
                          <a:srgbClr val="000000"/>
                        </a:buClr>
                        <a:buSzPts val="1000"/>
                        <a:buFont typeface="Arial"/>
                        <a:buNone/>
                      </a:pPr>
                      <a:endParaRPr sz="1000" u="none" strike="noStrike" cap="none"/>
                    </a:p>
                    <a:p>
                      <a:pPr marL="0" marR="0" lvl="0" indent="0" algn="l" rtl="0">
                        <a:lnSpc>
                          <a:spcPct val="100000"/>
                        </a:lnSpc>
                        <a:spcBef>
                          <a:spcPts val="0"/>
                        </a:spcBef>
                        <a:spcAft>
                          <a:spcPts val="0"/>
                        </a:spcAft>
                        <a:buClr>
                          <a:schemeClr val="dk1"/>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r>
                        <a:rPr lang="en-US" sz="1000" u="none" strike="noStrike" cap="none">
                          <a:solidFill>
                            <a:schemeClr val="dk1"/>
                          </a:solidFill>
                          <a:highlight>
                            <a:schemeClr val="lt1"/>
                          </a:highlight>
                        </a:rPr>
                        <a:t>Yr 8 Netball 1:15pm  NCR/GYS</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r>
                        <a:rPr lang="en-US" sz="1000" u="none" strike="noStrike" cap="none">
                          <a:solidFill>
                            <a:schemeClr val="dk1"/>
                          </a:solidFill>
                          <a:highlight>
                            <a:schemeClr val="lt1"/>
                          </a:highlight>
                        </a:rPr>
                        <a:t>Yr 7  Netball 1:45pm KKG/GYS</a:t>
                      </a: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242424"/>
                      </a:solidFill>
                      <a:prstDash val="solid"/>
                      <a:round/>
                      <a:headEnd type="none" w="sm" len="sm"/>
                      <a:tailEnd type="none" w="sm" len="sm"/>
                    </a:lnR>
                    <a:lnT w="9525" cap="flat" cmpd="sng">
                      <a:solidFill>
                        <a:srgbClr val="242424"/>
                      </a:solidFill>
                      <a:prstDash val="solid"/>
                      <a:round/>
                      <a:headEnd type="none" w="sm" len="sm"/>
                      <a:tailEnd type="none" w="sm" len="sm"/>
                    </a:lnT>
                    <a:lnB w="9525" cap="flat" cmpd="sng">
                      <a:solidFill>
                        <a:srgbClr val="242424"/>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p>
                      <a:pPr marL="0" lvl="0" indent="0" algn="l" rtl="0">
                        <a:spcBef>
                          <a:spcPts val="0"/>
                        </a:spcBef>
                        <a:spcAft>
                          <a:spcPts val="0"/>
                        </a:spcAft>
                        <a:buClr>
                          <a:schemeClr val="dk1"/>
                        </a:buClr>
                        <a:buSzPts val="1000"/>
                        <a:buFont typeface="Arial"/>
                        <a:buNone/>
                      </a:pPr>
                      <a:r>
                        <a:rPr lang="en-US" sz="1000">
                          <a:solidFill>
                            <a:schemeClr val="dk1"/>
                          </a:solidFill>
                          <a:highlight>
                            <a:schemeClr val="lt1"/>
                          </a:highlight>
                        </a:rPr>
                        <a:t>KS3 Boys Rugby SRB</a:t>
                      </a:r>
                      <a:endParaRPr sz="1000" u="none" strike="noStrike" cap="none">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txBody>
                  <a:tcPr marL="21325" marR="21325" marT="12800" marB="12800">
                    <a:lnL w="9525" cap="flat" cmpd="sng">
                      <a:solidFill>
                        <a:srgbClr val="242424"/>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1070227">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a:solidFill>
                            <a:srgbClr val="FF0000"/>
                          </a:solidFill>
                          <a:latin typeface="Arial"/>
                          <a:ea typeface="Arial"/>
                          <a:cs typeface="Arial"/>
                          <a:sym typeface="Arial"/>
                        </a:rPr>
                        <a:t>Thursday</a:t>
                      </a:r>
                      <a:endParaRPr sz="1000" u="none" strike="noStrike" cap="none"/>
                    </a:p>
                    <a:p>
                      <a:pPr marL="0" marR="0" lvl="0" indent="0" algn="l" rtl="0">
                        <a:lnSpc>
                          <a:spcPct val="100000"/>
                        </a:lnSpc>
                        <a:spcBef>
                          <a:spcPts val="0"/>
                        </a:spcBef>
                        <a:spcAft>
                          <a:spcPts val="0"/>
                        </a:spcAft>
                        <a:buClr>
                          <a:srgbClr val="000000"/>
                        </a:buClr>
                        <a:buSzPts val="1000"/>
                        <a:buFont typeface="Arial"/>
                        <a:buNone/>
                      </a:pP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br>
                        <a:rPr lang="en-US" sz="1000" b="0" i="0" u="none" strike="noStrike" cap="none">
                          <a:solidFill>
                            <a:srgbClr val="FF0000"/>
                          </a:solidFill>
                          <a:latin typeface="Arial"/>
                          <a:ea typeface="Arial"/>
                          <a:cs typeface="Arial"/>
                          <a:sym typeface="Arial"/>
                        </a:rPr>
                      </a:b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4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US" sz="1000" u="none" strike="noStrike" cap="none" dirty="0">
                          <a:highlight>
                            <a:schemeClr val="lt1"/>
                          </a:highlight>
                        </a:rPr>
                        <a:t>KS3 GIRLS Football </a:t>
                      </a:r>
                      <a:r>
                        <a:rPr lang="en-US" sz="1000" u="none" strike="noStrike" cap="none" dirty="0">
                          <a:solidFill>
                            <a:schemeClr val="dk1"/>
                          </a:solidFill>
                          <a:highlight>
                            <a:schemeClr val="lt1"/>
                          </a:highlight>
                        </a:rPr>
                        <a:t>1:15pm LMO</a:t>
                      </a:r>
                      <a:endParaRPr sz="1000" u="none" strike="noStrike" cap="none" dirty="0">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dirty="0">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r>
                        <a:rPr lang="en-US" sz="1000" dirty="0">
                          <a:solidFill>
                            <a:schemeClr val="dk1"/>
                          </a:solidFill>
                          <a:highlight>
                            <a:schemeClr val="lt1"/>
                          </a:highlight>
                        </a:rPr>
                        <a:t>KS3 Table tennis club- 1:15pm</a:t>
                      </a:r>
                      <a:endParaRPr sz="1000" dirty="0">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dirty="0">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r>
                        <a:rPr lang="en-US" sz="1000" u="none" strike="noStrike" cap="none" dirty="0">
                          <a:solidFill>
                            <a:schemeClr val="dk1"/>
                          </a:solidFill>
                          <a:highlight>
                            <a:schemeClr val="lt1"/>
                          </a:highlight>
                        </a:rPr>
                        <a:t>KS3 Boys Basketball 1:45pm JBE/CML(INVITE ONLY)</a:t>
                      </a:r>
                      <a:endParaRPr sz="1000" u="none" strike="noStrike" cap="none" dirty="0">
                        <a:solidFill>
                          <a:schemeClr val="dk1"/>
                        </a:solidFill>
                        <a:highlight>
                          <a:schemeClr val="lt1"/>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dirty="0">
                        <a:highlight>
                          <a:schemeClr val="lt1"/>
                        </a:highlight>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242424"/>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US" sz="1000" u="none" strike="noStrike" cap="none">
                          <a:highlight>
                            <a:schemeClr val="lt1"/>
                          </a:highlight>
                        </a:rPr>
                        <a:t>KS3 Girls Netball Squad LMO/KKG (INVITE ONLY) YEAR 7</a:t>
                      </a:r>
                      <a:endParaRPr sz="1000" u="none" strike="noStrike" cap="none">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highlight>
                          <a:schemeClr val="lt1"/>
                        </a:highlight>
                      </a:endParaRPr>
                    </a:p>
                    <a:p>
                      <a:pPr marL="0" marR="0" lvl="0" indent="0" algn="l" rtl="0">
                        <a:lnSpc>
                          <a:spcPct val="100000"/>
                        </a:lnSpc>
                        <a:spcBef>
                          <a:spcPts val="0"/>
                        </a:spcBef>
                        <a:spcAft>
                          <a:spcPts val="0"/>
                        </a:spcAft>
                        <a:buClr>
                          <a:schemeClr val="dk1"/>
                        </a:buClr>
                        <a:buSzPts val="1000"/>
                        <a:buFont typeface="Arial"/>
                        <a:buNone/>
                      </a:pPr>
                      <a:endParaRPr sz="1000" u="none" strike="noStrike" cap="none">
                        <a:highlight>
                          <a:srgbClr val="FFFF00"/>
                        </a:highlight>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highlight>
                          <a:schemeClr val="lt1"/>
                        </a:highlight>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719630">
                <a:tc>
                  <a:txBody>
                    <a:bodyPr/>
                    <a:lstStyle/>
                    <a:p>
                      <a:pPr marL="0" marR="0" lvl="0" indent="0" algn="l" rtl="0">
                        <a:lnSpc>
                          <a:spcPct val="100000"/>
                        </a:lnSpc>
                        <a:spcBef>
                          <a:spcPts val="0"/>
                        </a:spcBef>
                        <a:spcAft>
                          <a:spcPts val="0"/>
                        </a:spcAft>
                        <a:buClr>
                          <a:srgbClr val="000000"/>
                        </a:buClr>
                        <a:buSzPts val="1000"/>
                        <a:buFont typeface="Arial"/>
                        <a:buNone/>
                      </a:pPr>
                      <a:r>
                        <a:rPr lang="en-US" sz="1000" b="1" i="0" u="none" strike="noStrike" cap="none" dirty="0">
                          <a:solidFill>
                            <a:srgbClr val="FF0000"/>
                          </a:solidFill>
                          <a:latin typeface="Arial"/>
                          <a:ea typeface="Arial"/>
                          <a:cs typeface="Arial"/>
                          <a:sym typeface="Arial"/>
                        </a:rPr>
                        <a:t>Friday</a:t>
                      </a:r>
                      <a:endParaRPr sz="1000" b="1" i="0" u="none" strike="noStrike" cap="none" dirty="0">
                        <a:solidFill>
                          <a:srgbClr val="FF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00"/>
                        <a:buFont typeface="Arial"/>
                        <a:buNone/>
                      </a:pPr>
                      <a:endParaRPr sz="1000" b="1" u="none" strike="noStrike" cap="none" dirty="0">
                        <a:solidFill>
                          <a:srgbClr val="FF0000"/>
                        </a:solidFill>
                      </a:endParaRPr>
                    </a:p>
                    <a:p>
                      <a:pPr marL="0" marR="0" lvl="0" indent="0" algn="l" rtl="0">
                        <a:lnSpc>
                          <a:spcPct val="100000"/>
                        </a:lnSpc>
                        <a:spcBef>
                          <a:spcPts val="0"/>
                        </a:spcBef>
                        <a:spcAft>
                          <a:spcPts val="0"/>
                        </a:spcAft>
                        <a:buClr>
                          <a:srgbClr val="000000"/>
                        </a:buClr>
                        <a:buSzPts val="1000"/>
                        <a:buFont typeface="Arial"/>
                        <a:buNone/>
                      </a:pPr>
                      <a:r>
                        <a:rPr lang="en-US" sz="1000" b="1" u="none" strike="noStrike" cap="none" dirty="0">
                          <a:solidFill>
                            <a:srgbClr val="242424"/>
                          </a:solidFill>
                        </a:rPr>
                        <a:t>YOGA </a:t>
                      </a:r>
                      <a:r>
                        <a:rPr lang="en-US" sz="1000" u="none" strike="noStrike" cap="none" dirty="0">
                          <a:solidFill>
                            <a:srgbClr val="242424"/>
                          </a:solidFill>
                        </a:rPr>
                        <a:t>HTR</a:t>
                      </a:r>
                      <a:endParaRPr sz="1000" u="none" strike="noStrike" cap="none" dirty="0">
                        <a:solidFill>
                          <a:srgbClr val="242424"/>
                        </a:solidFill>
                      </a:endParaRPr>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endParaRPr sz="1000" u="none" strike="noStrike" cap="none">
                        <a:solidFill>
                          <a:schemeClr val="dk1"/>
                        </a:solidFill>
                      </a:endParaRPr>
                    </a:p>
                    <a:p>
                      <a:pPr marL="0" marR="0" lvl="0" indent="0" algn="l" rtl="0">
                        <a:lnSpc>
                          <a:spcPct val="100000"/>
                        </a:lnSpc>
                        <a:spcBef>
                          <a:spcPts val="0"/>
                        </a:spcBef>
                        <a:spcAft>
                          <a:spcPts val="0"/>
                        </a:spcAft>
                        <a:buClr>
                          <a:srgbClr val="000000"/>
                        </a:buClr>
                        <a:buSzPts val="1000"/>
                        <a:buFont typeface="Arial"/>
                        <a:buNone/>
                      </a:pP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a:solidFill>
                            <a:schemeClr val="dk1"/>
                          </a:solidFill>
                          <a:highlight>
                            <a:schemeClr val="lt1"/>
                          </a:highlight>
                        </a:rPr>
                        <a:t>KS3 Girls Basketball Club SQUAD INVITE ONLY 1:45 pm NCR</a:t>
                      </a:r>
                      <a:endParaRPr sz="1000" u="none" strike="noStrike" cap="none"/>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000"/>
                        <a:buFont typeface="Arial"/>
                        <a:buNone/>
                      </a:pPr>
                      <a:r>
                        <a:rPr lang="en-US" sz="1000" u="none" strike="noStrike" cap="none" dirty="0"/>
                        <a:t>Hockey(all years)  MEY</a:t>
                      </a:r>
                      <a:endParaRPr sz="1000" u="none" strike="noStrike" cap="none" dirty="0"/>
                    </a:p>
                  </a:txBody>
                  <a:tcPr marL="21325" marR="21325" marT="12800" marB="12800">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bl>
          </a:graphicData>
        </a:graphic>
      </p:graphicFrame>
      <p:sp>
        <p:nvSpPr>
          <p:cNvPr id="142" name="Google Shape;142;g2584b905c7d_0_1"/>
          <p:cNvSpPr txBox="1"/>
          <p:nvPr/>
        </p:nvSpPr>
        <p:spPr>
          <a:xfrm>
            <a:off x="3618689" y="265982"/>
            <a:ext cx="473737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1" i="0" u="none" strike="noStrike" cap="none">
                <a:solidFill>
                  <a:schemeClr val="lt1"/>
                </a:solidFill>
                <a:latin typeface="Arial"/>
                <a:ea typeface="Arial"/>
                <a:cs typeface="Arial"/>
                <a:sym typeface="Arial"/>
              </a:rPr>
              <a:t>KS3 PE CLUBS </a:t>
            </a:r>
            <a:r>
              <a:rPr lang="en-US" sz="2400" b="1">
                <a:solidFill>
                  <a:schemeClr val="lt1"/>
                </a:solidFill>
              </a:rPr>
              <a:t>Spring</a:t>
            </a:r>
            <a:r>
              <a:rPr lang="en-US" sz="2400" b="1" i="0" u="none" strike="noStrike" cap="none">
                <a:solidFill>
                  <a:schemeClr val="lt1"/>
                </a:solidFill>
                <a:latin typeface="Arial"/>
                <a:ea typeface="Arial"/>
                <a:cs typeface="Arial"/>
                <a:sym typeface="Arial"/>
              </a:rPr>
              <a:t> Term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609</Words>
  <Application>Microsoft Office PowerPoint</Application>
  <PresentationFormat>A4 Paper (210x297 mm)</PresentationFormat>
  <Paragraphs>124</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Roboto</vt:lpstr>
      <vt:lpstr>Office Theme</vt:lpstr>
      <vt:lpstr>RBA PE Clubs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RBA PE Clubs</dc:title>
  <dc:creator>Simone Milligan</dc:creator>
  <cp:lastModifiedBy>Tracey Watson (RBA)</cp:lastModifiedBy>
  <cp:revision>1</cp:revision>
  <dcterms:created xsi:type="dcterms:W3CDTF">2023-06-27T07:59:06Z</dcterms:created>
  <dcterms:modified xsi:type="dcterms:W3CDTF">2026-01-06T10:29:35Z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0x01010005F852B77912C94FA1AE8A66568CB709</vt:lpwstr>
  </property>
</Properties>
</file>